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48" r:id="rId1"/>
  </p:sldMasterIdLst>
  <p:notesMasterIdLst>
    <p:notesMasterId r:id="rId12"/>
  </p:notesMasterIdLst>
  <p:sldIdLst>
    <p:sldId id="256" r:id="rId2"/>
    <p:sldId id="451" r:id="rId3"/>
    <p:sldId id="452" r:id="rId4"/>
    <p:sldId id="457" r:id="rId5"/>
    <p:sldId id="442" r:id="rId6"/>
    <p:sldId id="441" r:id="rId7"/>
    <p:sldId id="427" r:id="rId8"/>
    <p:sldId id="458" r:id="rId9"/>
    <p:sldId id="444" r:id="rId10"/>
    <p:sldId id="270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5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4C1A8A3-306A-4EB7-A6B1-4F7E0EB9C5D6}" styleName="中度样式 3 - 强调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中度样式 3 - 强调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中度样式 4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浅色样式 2 - 强调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04" autoAdjust="0"/>
    <p:restoredTop sz="80233" autoAdjust="0"/>
  </p:normalViewPr>
  <p:slideViewPr>
    <p:cSldViewPr snapToGrid="0">
      <p:cViewPr varScale="1">
        <p:scale>
          <a:sx n="95" d="100"/>
          <a:sy n="95" d="100"/>
        </p:scale>
        <p:origin x="54" y="5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05491E-9763-4BC5-B94A-9EF33CFF25C0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63065E-ED3E-403E-AF32-F8855C72DAF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788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82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690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注：可扩展到多</a:t>
            </a:r>
            <a:r>
              <a:rPr lang="en-US" altLang="zh-CN" dirty="0"/>
              <a:t>UE</a:t>
            </a:r>
            <a:r>
              <a:rPr lang="zh-CN" altLang="en-US" dirty="0"/>
              <a:t>多基站</a:t>
            </a:r>
          </a:p>
          <a:p>
            <a:pPr>
              <a:lnSpc>
                <a:spcPts val="2300"/>
              </a:lnSpc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1391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上报周期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耗电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err="1"/>
              <a:t>NRPPa</a:t>
            </a:r>
            <a:r>
              <a:rPr lang="en-US" altLang="zh-CN" dirty="0"/>
              <a:t> CN</a:t>
            </a:r>
            <a:r>
              <a:rPr lang="zh-CN" altLang="en-US" dirty="0"/>
              <a:t>下任务给</a:t>
            </a:r>
            <a:r>
              <a:rPr lang="en-US" altLang="zh-CN" dirty="0"/>
              <a:t>RAN</a:t>
            </a:r>
            <a:r>
              <a:rPr lang="zh-CN" altLang="en-US" dirty="0"/>
              <a:t>，可能需要</a:t>
            </a:r>
            <a:r>
              <a:rPr lang="en-US" altLang="zh-CN" dirty="0"/>
              <a:t>UE</a:t>
            </a:r>
            <a:r>
              <a:rPr lang="zh-CN" altLang="en-US" dirty="0"/>
              <a:t>辅助。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LPP CN</a:t>
            </a:r>
            <a:r>
              <a:rPr lang="zh-CN" altLang="en-US" dirty="0"/>
              <a:t>下任务给</a:t>
            </a:r>
            <a:r>
              <a:rPr lang="en-US" altLang="zh-CN" dirty="0"/>
              <a:t>UE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021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2972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4AD797-4B9C-4C3A-80C9-A27718EC9A7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2477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604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63065E-ED3E-403E-AF32-F8855C72DAF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282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068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116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745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7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101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31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878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272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05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66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98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35DC95-CA93-4412-83B5-44E84C2AB4A2}" type="datetimeFigureOut">
              <a:rPr lang="zh-CN" altLang="en-US" smtClean="0"/>
              <a:t>2021/9/8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63981-0834-4737-95F4-37FF14E266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678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Visio_Drawing1.vsdx"/><Relationship Id="rId13" Type="http://schemas.openxmlformats.org/officeDocument/2006/relationships/image" Target="../media/image12.e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emf"/><Relationship Id="rId12" Type="http://schemas.openxmlformats.org/officeDocument/2006/relationships/package" Target="../embeddings/Microsoft_Visio_Drawing3.vs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Visio_Drawing.vsdx"/><Relationship Id="rId11" Type="http://schemas.openxmlformats.org/officeDocument/2006/relationships/image" Target="../media/image11.emf"/><Relationship Id="rId5" Type="http://schemas.openxmlformats.org/officeDocument/2006/relationships/image" Target="../media/image2.png"/><Relationship Id="rId10" Type="http://schemas.openxmlformats.org/officeDocument/2006/relationships/package" Target="../embeddings/Microsoft_Visio_Drawing2.vsdx"/><Relationship Id="rId4" Type="http://schemas.openxmlformats.org/officeDocument/2006/relationships/image" Target="../media/image3.png"/><Relationship Id="rId9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图片占位符 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36721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672114"/>
            <a:ext cx="12192000" cy="3185887"/>
          </a:xfrm>
          <a:prstGeom prst="rect">
            <a:avLst/>
          </a:prstGeom>
        </p:spPr>
      </p:pic>
      <p:sp>
        <p:nvSpPr>
          <p:cNvPr id="7" name="文本占位符 17"/>
          <p:cNvSpPr txBox="1">
            <a:spLocks/>
          </p:cNvSpPr>
          <p:nvPr/>
        </p:nvSpPr>
        <p:spPr>
          <a:xfrm>
            <a:off x="1685925" y="4429337"/>
            <a:ext cx="8766922" cy="73028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US" altLang="zh-CN" sz="4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Network based Sensing in R18</a:t>
            </a:r>
          </a:p>
          <a:p>
            <a:pPr marL="0" indent="0" algn="ctr">
              <a:buNone/>
            </a:pPr>
            <a:r>
              <a:rPr kumimoji="1" lang="en-US" altLang="zh-CN" sz="20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2021-9-8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7695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842"/>
            <a:ext cx="12192000" cy="686084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16076" y="572877"/>
            <a:ext cx="7160136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THANK</a:t>
            </a:r>
          </a:p>
          <a:p>
            <a:r>
              <a:rPr lang="en-US" altLang="zh-CN" sz="11500" dirty="0">
                <a:solidFill>
                  <a:schemeClr val="bg1"/>
                </a:solidFill>
                <a:latin typeface="vivo Bold" panose="00000800000000000000" pitchFamily="2" charset="0"/>
              </a:rPr>
              <a:t>YOU</a:t>
            </a:r>
            <a:endParaRPr lang="zh-CN" altLang="en-US" sz="11500" dirty="0">
              <a:solidFill>
                <a:schemeClr val="bg1"/>
              </a:solidFill>
              <a:latin typeface="vivo Bold" panose="000008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8893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  <a:cs typeface="+mn-cs"/>
              </a:rPr>
              <a:t>Sensing Contents and Scenarios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B36661BF-9E39-40A5-A3FA-C42A9123D7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998217"/>
              </p:ext>
            </p:extLst>
          </p:nvPr>
        </p:nvGraphicFramePr>
        <p:xfrm>
          <a:off x="339368" y="2087503"/>
          <a:ext cx="11439224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1992">
                  <a:extLst>
                    <a:ext uri="{9D8B030D-6E8A-4147-A177-3AD203B41FA5}">
                      <a16:colId xmlns:a16="http://schemas.microsoft.com/office/drawing/2014/main" val="1943242622"/>
                    </a:ext>
                  </a:extLst>
                </a:gridCol>
                <a:gridCol w="4522564">
                  <a:extLst>
                    <a:ext uri="{9D8B030D-6E8A-4147-A177-3AD203B41FA5}">
                      <a16:colId xmlns:a16="http://schemas.microsoft.com/office/drawing/2014/main" val="710500909"/>
                    </a:ext>
                  </a:extLst>
                </a:gridCol>
                <a:gridCol w="5264668">
                  <a:extLst>
                    <a:ext uri="{9D8B030D-6E8A-4147-A177-3AD203B41FA5}">
                      <a16:colId xmlns:a16="http://schemas.microsoft.com/office/drawing/2014/main" val="743831912"/>
                    </a:ext>
                  </a:extLst>
                </a:gridCol>
              </a:tblGrid>
              <a:tr h="611702">
                <a:tc>
                  <a:txBody>
                    <a:bodyPr/>
                    <a:lstStyle/>
                    <a:p>
                      <a:r>
                        <a:rPr lang="en-US" altLang="zh-CN" dirty="0"/>
                        <a:t>Category of comm.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contents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Potential scenarios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2972035"/>
                  </a:ext>
                </a:extLst>
              </a:tr>
              <a:tr h="345709">
                <a:tc rowSpan="4">
                  <a:txBody>
                    <a:bodyPr/>
                    <a:lstStyle/>
                    <a:p>
                      <a:r>
                        <a:rPr lang="en-US" altLang="zh-CN" dirty="0"/>
                        <a:t>Macro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weather, air quality,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Meteorology, agriculture, life services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801810"/>
                  </a:ext>
                </a:extLst>
              </a:tr>
              <a:tr h="382027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Target tracking, ranging, speed measurement, shape measurement,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Application scenarios of radar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0314849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Statistics of the traffic flow  at the intersection, personnel flow (including intrusion detection)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Intelligent transportation, business services</a:t>
                      </a:r>
                      <a:endParaRPr lang="zh-CN" altLang="en-US" dirty="0"/>
                    </a:p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8723637"/>
                  </a:ext>
                </a:extLst>
              </a:tr>
              <a:tr h="5414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 (including reflector detecting)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Intelligent driving and navigation (car/UAV), smart city (3D map), network planning and optimization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152242"/>
                  </a:ext>
                </a:extLst>
              </a:tr>
              <a:tr h="345709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Short distance refined information sensing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Health care, medical care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997882"/>
                  </a:ext>
                </a:extLst>
              </a:tr>
              <a:tr h="34570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Imaging, material detection, etc.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Security check, industry, etc.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338062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AC696409-0745-4B42-87BD-4EF80D5655DD}"/>
              </a:ext>
            </a:extLst>
          </p:cNvPr>
          <p:cNvSpPr txBox="1"/>
          <p:nvPr/>
        </p:nvSpPr>
        <p:spPr>
          <a:xfrm>
            <a:off x="703868" y="1013111"/>
            <a:ext cx="10784263" cy="1018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wireless communication, electromagnetic waves propagation transmits signals and carries environmental information at the same time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The integration of communication and sensing is one of the most effective means to build a digital twin world</a:t>
            </a:r>
          </a:p>
        </p:txBody>
      </p:sp>
    </p:spTree>
    <p:extLst>
      <p:ext uri="{BB962C8B-B14F-4D97-AF65-F5344CB8AC3E}">
        <p14:creationId xmlns:p14="http://schemas.microsoft.com/office/powerpoint/2010/main" val="1577851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7000" y="-122"/>
            <a:ext cx="9265920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Network architecture Supporting network based Sensing 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2B62FB27-5DFD-4198-96BD-1BD2AE808C54}"/>
              </a:ext>
            </a:extLst>
          </p:cNvPr>
          <p:cNvSpPr/>
          <p:nvPr/>
        </p:nvSpPr>
        <p:spPr>
          <a:xfrm>
            <a:off x="8023663" y="1061602"/>
            <a:ext cx="2211835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Sensing mode</a:t>
            </a:r>
            <a:endParaRPr lang="zh-CN" altLang="en-US" sz="2000" b="1" dirty="0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0BFBE280-2B2D-44CF-8323-3CAF83C0DF2D}"/>
              </a:ext>
            </a:extLst>
          </p:cNvPr>
          <p:cNvSpPr/>
          <p:nvPr/>
        </p:nvSpPr>
        <p:spPr>
          <a:xfrm>
            <a:off x="7924064" y="4478656"/>
            <a:ext cx="4058090" cy="33998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/>
              <a:t>End-to end Arch. supporting sensing</a:t>
            </a:r>
            <a:endParaRPr lang="zh-CN" altLang="en-US" sz="2000" b="1" dirty="0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ECB631E3-9A79-463D-AE41-CEA0B34AACB9}"/>
              </a:ext>
            </a:extLst>
          </p:cNvPr>
          <p:cNvSpPr/>
          <p:nvPr/>
        </p:nvSpPr>
        <p:spPr>
          <a:xfrm>
            <a:off x="7824464" y="4951581"/>
            <a:ext cx="42572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Sensing function: management, control and computing,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Procedure(s):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dirty="0"/>
              <a:t>Sensing Control procedure</a:t>
            </a:r>
          </a:p>
          <a:p>
            <a:pPr marL="742950" lvl="1" indent="-285750">
              <a:buFont typeface="Wingdings" panose="05000000000000000000" pitchFamily="2" charset="2"/>
              <a:buChar char="ü"/>
            </a:pPr>
            <a:r>
              <a:rPr lang="en-US" altLang="zh-CN" dirty="0"/>
              <a:t>Sensing Data report procedure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4023C5-F829-4351-8B0B-8EF93841726D}"/>
              </a:ext>
            </a:extLst>
          </p:cNvPr>
          <p:cNvSpPr txBox="1"/>
          <p:nvPr/>
        </p:nvSpPr>
        <p:spPr>
          <a:xfrm>
            <a:off x="55929" y="4898315"/>
            <a:ext cx="7768535" cy="193899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Prioritize sensing based on existing measurements in R18</a:t>
            </a:r>
            <a:r>
              <a:rPr lang="zh-CN" altLang="en-US" sz="2000" b="1" dirty="0">
                <a:solidFill>
                  <a:schemeClr val="bg1"/>
                </a:solidFill>
              </a:rPr>
              <a:t>：</a:t>
            </a:r>
            <a:endParaRPr lang="en-US" altLang="zh-CN" sz="2000" b="1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altLang="zh-CN" sz="2000" b="1" dirty="0">
                <a:solidFill>
                  <a:schemeClr val="bg1"/>
                </a:solidFill>
              </a:rPr>
              <a:t>UE</a:t>
            </a:r>
            <a:r>
              <a:rPr lang="zh-CN" altLang="en-US" sz="2000" b="1" dirty="0">
                <a:solidFill>
                  <a:schemeClr val="bg1"/>
                </a:solidFill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</a:rPr>
              <a:t>existing SRS, RAN obtains uplink measurements;</a:t>
            </a:r>
          </a:p>
          <a:p>
            <a:pPr marL="457200" indent="-457200">
              <a:buAutoNum type="arabicPeriod"/>
            </a:pPr>
            <a:r>
              <a:rPr lang="en-US" altLang="zh-CN" sz="2000" b="1" dirty="0">
                <a:solidFill>
                  <a:schemeClr val="bg1"/>
                </a:solidFill>
              </a:rPr>
              <a:t>Existing or new measurements between RANs;</a:t>
            </a:r>
          </a:p>
          <a:p>
            <a:pPr marL="457200" indent="-457200">
              <a:buAutoNum type="arabicPeriod"/>
            </a:pPr>
            <a:r>
              <a:rPr lang="en-US" altLang="zh-CN" sz="2000" b="1" dirty="0">
                <a:solidFill>
                  <a:schemeClr val="bg1"/>
                </a:solidFill>
              </a:rPr>
              <a:t>Existing or new measurements based on RAN echo;</a:t>
            </a:r>
          </a:p>
          <a:p>
            <a:pPr marL="457200" indent="-457200">
              <a:buAutoNum type="arabicPeriod"/>
            </a:pPr>
            <a:r>
              <a:rPr lang="en-US" altLang="zh-CN" sz="2000" b="1" dirty="0">
                <a:solidFill>
                  <a:schemeClr val="bg1"/>
                </a:solidFill>
              </a:rPr>
              <a:t>Existing RRM configuration, UE obtains existing downlink measurements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0FC30C81-6E2F-4029-98B1-987F581076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43153"/>
              </p:ext>
            </p:extLst>
          </p:nvPr>
        </p:nvGraphicFramePr>
        <p:xfrm>
          <a:off x="8023663" y="1492381"/>
          <a:ext cx="3157981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9338">
                  <a:extLst>
                    <a:ext uri="{9D8B030D-6E8A-4147-A177-3AD203B41FA5}">
                      <a16:colId xmlns:a16="http://schemas.microsoft.com/office/drawing/2014/main" val="1298223708"/>
                    </a:ext>
                  </a:extLst>
                </a:gridCol>
                <a:gridCol w="1342337">
                  <a:extLst>
                    <a:ext uri="{9D8B030D-6E8A-4147-A177-3AD203B41FA5}">
                      <a16:colId xmlns:a16="http://schemas.microsoft.com/office/drawing/2014/main" val="3600446808"/>
                    </a:ext>
                  </a:extLst>
                </a:gridCol>
                <a:gridCol w="1336306">
                  <a:extLst>
                    <a:ext uri="{9D8B030D-6E8A-4147-A177-3AD203B41FA5}">
                      <a16:colId xmlns:a16="http://schemas.microsoft.com/office/drawing/2014/main" val="3262150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No.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Receiver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6245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UE 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0836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B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25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 A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050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BS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>
                          <a:solidFill>
                            <a:srgbClr val="FF0000"/>
                          </a:solidFill>
                        </a:rPr>
                        <a:t>UE</a:t>
                      </a:r>
                      <a:endParaRPr lang="zh-CN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742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5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B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80002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6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 A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365566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ACFF52FA-3786-46A5-B546-D2090109BA43}"/>
              </a:ext>
            </a:extLst>
          </p:cNvPr>
          <p:cNvSpPr/>
          <p:nvPr/>
        </p:nvSpPr>
        <p:spPr>
          <a:xfrm>
            <a:off x="8023663" y="4111782"/>
            <a:ext cx="12139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chemeClr val="bg1">
                    <a:lumMod val="50000"/>
                  </a:schemeClr>
                </a:solidFill>
              </a:rPr>
              <a:t>BS: Base Station 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869C86B-4A2B-41D5-B710-4D2D3C06C5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163" y="1033194"/>
            <a:ext cx="7069319" cy="393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6387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8110" y="39035"/>
            <a:ext cx="105044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UE involved sensing(BS -&gt; UE &amp; UE -&gt; BS) complements BS echo detecting in R18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41C12907-6204-4AC1-A7DF-4A782CEEC8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653191"/>
              </p:ext>
            </p:extLst>
          </p:nvPr>
        </p:nvGraphicFramePr>
        <p:xfrm>
          <a:off x="951423" y="1303008"/>
          <a:ext cx="10511571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5216">
                  <a:extLst>
                    <a:ext uri="{9D8B030D-6E8A-4147-A177-3AD203B41FA5}">
                      <a16:colId xmlns:a16="http://schemas.microsoft.com/office/drawing/2014/main" val="1786936957"/>
                    </a:ext>
                  </a:extLst>
                </a:gridCol>
                <a:gridCol w="4226826">
                  <a:extLst>
                    <a:ext uri="{9D8B030D-6E8A-4147-A177-3AD203B41FA5}">
                      <a16:colId xmlns:a16="http://schemas.microsoft.com/office/drawing/2014/main" val="1162929403"/>
                    </a:ext>
                  </a:extLst>
                </a:gridCol>
                <a:gridCol w="4549529">
                  <a:extLst>
                    <a:ext uri="{9D8B030D-6E8A-4147-A177-3AD203B41FA5}">
                      <a16:colId xmlns:a16="http://schemas.microsoft.com/office/drawing/2014/main" val="1510879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Transmitter BS A, receiver BS A (echo detecting)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 UE &amp; UE -&gt; BS (UE involved sensing)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46266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range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position is fixed; The number of BS is much smaller than the number of UE;</a:t>
                      </a:r>
                    </a:p>
                    <a:p>
                      <a:r>
                        <a:rPr lang="en-US" altLang="zh-CN" dirty="0"/>
                        <a:t>The sensed area/objects is restricted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UE is widely distributed in the cell and the number of UE is larger than the number of BS.</a:t>
                      </a:r>
                    </a:p>
                    <a:p>
                      <a:r>
                        <a:rPr lang="en-US" altLang="zh-CN" dirty="0"/>
                        <a:t>The sensed area/objects is greatly extended.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077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Sensing use cases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Rader-like sensing use cases including range/velocity/angle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More use cases are supported (See Table 2).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2348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Hardware implementation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 order to support echo detecting, BS need to support full duplex/pulse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signal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 new hardware requirements.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0473666"/>
                  </a:ext>
                </a:extLst>
              </a:tr>
            </a:tbl>
          </a:graphicData>
        </a:graphic>
      </p:graphicFrame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AA1D6409-9FC1-4629-8412-1C4D35B31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311823"/>
              </p:ext>
            </p:extLst>
          </p:nvPr>
        </p:nvGraphicFramePr>
        <p:xfrm>
          <a:off x="590986" y="4493132"/>
          <a:ext cx="11232444" cy="202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311">
                  <a:extLst>
                    <a:ext uri="{9D8B030D-6E8A-4147-A177-3AD203B41FA5}">
                      <a16:colId xmlns:a16="http://schemas.microsoft.com/office/drawing/2014/main" val="1661798390"/>
                    </a:ext>
                  </a:extLst>
                </a:gridCol>
                <a:gridCol w="3653636">
                  <a:extLst>
                    <a:ext uri="{9D8B030D-6E8A-4147-A177-3AD203B41FA5}">
                      <a16:colId xmlns:a16="http://schemas.microsoft.com/office/drawing/2014/main" val="3513764902"/>
                    </a:ext>
                  </a:extLst>
                </a:gridCol>
                <a:gridCol w="2233132">
                  <a:extLst>
                    <a:ext uri="{9D8B030D-6E8A-4147-A177-3AD203B41FA5}">
                      <a16:colId xmlns:a16="http://schemas.microsoft.com/office/drawing/2014/main" val="3579742014"/>
                    </a:ext>
                  </a:extLst>
                </a:gridCol>
                <a:gridCol w="3731365">
                  <a:extLst>
                    <a:ext uri="{9D8B030D-6E8A-4147-A177-3AD203B41FA5}">
                      <a16:colId xmlns:a16="http://schemas.microsoft.com/office/drawing/2014/main" val="212997482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Measurements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DL/UL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Use cases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132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altLang="zh-CN" dirty="0"/>
                        <a:t>Existing measurements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Information of weather; air quality; traffic/personnel flow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131821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RSRP, angle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3D environment construction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707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/>
                        <a:t>New measurement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CSI (amplitude and phase of frequency domain channel response)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BS -&gt;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UE &amp; UE -&gt; BS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/>
                        <a:t>Heartbeat and breathing monitoring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6206524"/>
                  </a:ext>
                </a:extLst>
              </a:tr>
            </a:tbl>
          </a:graphicData>
        </a:graphic>
      </p:graphicFrame>
      <p:sp>
        <p:nvSpPr>
          <p:cNvPr id="19" name="文本框 18">
            <a:extLst>
              <a:ext uri="{FF2B5EF4-FFF2-40B4-BE49-F238E27FC236}">
                <a16:creationId xmlns:a16="http://schemas.microsoft.com/office/drawing/2014/main" id="{63EBE419-415C-4A49-AAE9-F404C3727298}"/>
              </a:ext>
            </a:extLst>
          </p:cNvPr>
          <p:cNvSpPr txBox="1"/>
          <p:nvPr/>
        </p:nvSpPr>
        <p:spPr>
          <a:xfrm>
            <a:off x="2696066" y="988091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1: Comparison between BS echo detecting and UE involved sensing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0541A67-27CE-4F8B-BA34-5C7970A6D972}"/>
              </a:ext>
            </a:extLst>
          </p:cNvPr>
          <p:cNvSpPr txBox="1"/>
          <p:nvPr/>
        </p:nvSpPr>
        <p:spPr>
          <a:xfrm>
            <a:off x="2892018" y="4189188"/>
            <a:ext cx="7343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Table 2: Example of measurements and use cases for UE involved sensing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01110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68D37C-6707-4219-BCED-A8C6C9D509DC}"/>
              </a:ext>
            </a:extLst>
          </p:cNvPr>
          <p:cNvSpPr txBox="1"/>
          <p:nvPr/>
        </p:nvSpPr>
        <p:spPr>
          <a:xfrm>
            <a:off x="434405" y="1461094"/>
            <a:ext cx="10837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Trial (sensing for Breathing Monitoring) setup: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FFF6DD4A-267E-450E-A8CD-412039E6A57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366" y="1143946"/>
            <a:ext cx="6093478" cy="4570108"/>
          </a:xfrm>
          <a:prstGeom prst="rect">
            <a:avLst/>
          </a:prstGeom>
        </p:spPr>
      </p:pic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63718DC7-17AD-497B-B2C0-49150CC8E310}"/>
              </a:ext>
            </a:extLst>
          </p:cNvPr>
          <p:cNvCxnSpPr>
            <a:cxnSpLocks/>
          </p:cNvCxnSpPr>
          <p:nvPr/>
        </p:nvCxnSpPr>
        <p:spPr>
          <a:xfrm>
            <a:off x="5697415" y="4392246"/>
            <a:ext cx="0" cy="16724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>
            <a:extLst>
              <a:ext uri="{FF2B5EF4-FFF2-40B4-BE49-F238E27FC236}">
                <a16:creationId xmlns:a16="http://schemas.microsoft.com/office/drawing/2014/main" id="{11D39C32-60B1-4F82-8F83-F8E733559A0C}"/>
              </a:ext>
            </a:extLst>
          </p:cNvPr>
          <p:cNvSpPr/>
          <p:nvPr/>
        </p:nvSpPr>
        <p:spPr>
          <a:xfrm>
            <a:off x="5266025" y="3711469"/>
            <a:ext cx="862779" cy="657526"/>
          </a:xfrm>
          <a:prstGeom prst="ellipse">
            <a:avLst/>
          </a:pr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7BB8C190-A4EB-4874-A455-2F72742A7B56}"/>
              </a:ext>
            </a:extLst>
          </p:cNvPr>
          <p:cNvSpPr/>
          <p:nvPr/>
        </p:nvSpPr>
        <p:spPr>
          <a:xfrm>
            <a:off x="8978333" y="3711468"/>
            <a:ext cx="862779" cy="837085"/>
          </a:xfrm>
          <a:prstGeom prst="ellipse">
            <a:avLst/>
          </a:pr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FDCC9374-458C-429E-BF63-220E415A7930}"/>
              </a:ext>
            </a:extLst>
          </p:cNvPr>
          <p:cNvCxnSpPr>
            <a:cxnSpLocks/>
          </p:cNvCxnSpPr>
          <p:nvPr/>
        </p:nvCxnSpPr>
        <p:spPr>
          <a:xfrm>
            <a:off x="9331568" y="4499646"/>
            <a:ext cx="0" cy="16724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B8E1F484-4EBE-49DA-BD16-7686D63D028C}"/>
              </a:ext>
            </a:extLst>
          </p:cNvPr>
          <p:cNvCxnSpPr>
            <a:cxnSpLocks/>
          </p:cNvCxnSpPr>
          <p:nvPr/>
        </p:nvCxnSpPr>
        <p:spPr>
          <a:xfrm>
            <a:off x="10746153" y="4499646"/>
            <a:ext cx="0" cy="16724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5D334749-E23F-48A5-8B4E-C317E2A568E2}"/>
              </a:ext>
            </a:extLst>
          </p:cNvPr>
          <p:cNvSpPr txBox="1"/>
          <p:nvPr/>
        </p:nvSpPr>
        <p:spPr>
          <a:xfrm>
            <a:off x="5403847" y="6055602"/>
            <a:ext cx="25131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/>
              <a:t>gNB</a:t>
            </a:r>
            <a:r>
              <a:rPr lang="en-US" altLang="zh-CN" dirty="0"/>
              <a:t> </a:t>
            </a:r>
          </a:p>
          <a:p>
            <a:r>
              <a:rPr lang="en-US" altLang="zh-CN" dirty="0"/>
              <a:t>(use only 1Tx out of 4Tx)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882C0E0-9770-40AB-A550-A404B2668424}"/>
              </a:ext>
            </a:extLst>
          </p:cNvPr>
          <p:cNvSpPr txBox="1"/>
          <p:nvPr/>
        </p:nvSpPr>
        <p:spPr>
          <a:xfrm>
            <a:off x="8711246" y="6203917"/>
            <a:ext cx="1129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UE (4Rx)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0AAF458-BE2A-4889-9251-2DAC7CC311D1}"/>
              </a:ext>
            </a:extLst>
          </p:cNvPr>
          <p:cNvSpPr txBox="1"/>
          <p:nvPr/>
        </p:nvSpPr>
        <p:spPr>
          <a:xfrm>
            <a:off x="9988073" y="6127932"/>
            <a:ext cx="220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Target person for breathing monitoring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E0BA564-0121-4E07-8B47-9838BBAE1348}"/>
              </a:ext>
            </a:extLst>
          </p:cNvPr>
          <p:cNvSpPr txBox="1"/>
          <p:nvPr/>
        </p:nvSpPr>
        <p:spPr>
          <a:xfrm>
            <a:off x="434405" y="1942965"/>
            <a:ext cx="45503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System</a:t>
            </a:r>
            <a:r>
              <a:rPr lang="zh-CN" altLang="en-US" dirty="0"/>
              <a:t>：</a:t>
            </a:r>
            <a:r>
              <a:rPr lang="en-US" altLang="zh-CN" dirty="0"/>
              <a:t>5G</a:t>
            </a:r>
            <a:r>
              <a:rPr lang="zh-CN" altLang="en-US" dirty="0"/>
              <a:t> </a:t>
            </a:r>
            <a:r>
              <a:rPr lang="en-US" altLang="zh-CN" dirty="0"/>
              <a:t>NR, Central frequency 3.63GHz, bandwidth 100MHz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Scenario</a:t>
            </a:r>
            <a:r>
              <a:rPr lang="zh-CN" altLang="en-US" dirty="0"/>
              <a:t>：</a:t>
            </a:r>
            <a:r>
              <a:rPr lang="en-US" altLang="zh-CN" dirty="0"/>
              <a:t>vivo</a:t>
            </a:r>
            <a:r>
              <a:rPr lang="zh-CN" altLang="en-US" dirty="0"/>
              <a:t> </a:t>
            </a:r>
            <a:r>
              <a:rPr lang="en-US" altLang="zh-CN" dirty="0"/>
              <a:t>Beijing site, indoor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gNB</a:t>
            </a:r>
            <a:r>
              <a:rPr lang="zh-CN" altLang="en-US" dirty="0"/>
              <a:t>：</a:t>
            </a:r>
            <a:r>
              <a:rPr lang="en-US" altLang="zh-CN" dirty="0"/>
              <a:t>indoor </a:t>
            </a:r>
            <a:r>
              <a:rPr lang="en-US" altLang="zh-CN" dirty="0" err="1"/>
              <a:t>gNB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UE</a:t>
            </a:r>
            <a:r>
              <a:rPr lang="zh-CN" altLang="en-US" dirty="0"/>
              <a:t>：</a:t>
            </a:r>
            <a:r>
              <a:rPr lang="en-US" altLang="zh-CN" dirty="0"/>
              <a:t>prototype developed by vivo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gNB</a:t>
            </a:r>
            <a:r>
              <a:rPr lang="en-US" altLang="zh-CN" dirty="0"/>
              <a:t> Tx antenna</a:t>
            </a:r>
            <a:r>
              <a:rPr lang="zh-CN" altLang="en-US" dirty="0"/>
              <a:t>： </a:t>
            </a:r>
            <a:r>
              <a:rPr lang="en-US" altLang="zh-CN" dirty="0"/>
              <a:t>1Tx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UE Rx antenna </a:t>
            </a:r>
            <a:r>
              <a:rPr lang="zh-CN" altLang="en-US" dirty="0"/>
              <a:t>：</a:t>
            </a:r>
            <a:r>
              <a:rPr lang="en-US" altLang="zh-CN" dirty="0"/>
              <a:t>4Rx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err="1"/>
              <a:t>gNB</a:t>
            </a:r>
            <a:r>
              <a:rPr lang="en-US" altLang="zh-CN" dirty="0"/>
              <a:t>-UE distance</a:t>
            </a:r>
            <a:r>
              <a:rPr lang="zh-CN" altLang="en-US" dirty="0"/>
              <a:t>： </a:t>
            </a:r>
            <a:r>
              <a:rPr lang="en-US" altLang="zh-CN" dirty="0"/>
              <a:t>2 meters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Person-UE distance</a:t>
            </a:r>
            <a:r>
              <a:rPr lang="zh-CN" altLang="en-US" dirty="0"/>
              <a:t>： </a:t>
            </a:r>
            <a:r>
              <a:rPr lang="en-US" altLang="zh-CN" dirty="0"/>
              <a:t>0.5 meter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CSI-RS periodicity: 20 </a:t>
            </a:r>
            <a:r>
              <a:rPr lang="en-US" altLang="zh-CN" dirty="0" err="1"/>
              <a:t>ms</a:t>
            </a:r>
            <a:endParaRPr lang="en-US" altLang="zh-CN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Raw data for sensing: channel frequency response on 1 PRB estimated by CSI-RS, 20ms periodicity, data of 40 seconds </a:t>
            </a:r>
          </a:p>
          <a:p>
            <a:r>
              <a:rPr lang="en-US" altLang="zh-CN" dirty="0"/>
              <a:t>     (total 40/0.02 = 2000 samples)</a:t>
            </a:r>
          </a:p>
        </p:txBody>
      </p:sp>
      <p:sp>
        <p:nvSpPr>
          <p:cNvPr id="21" name="标题 5">
            <a:extLst>
              <a:ext uri="{FF2B5EF4-FFF2-40B4-BE49-F238E27FC236}">
                <a16:creationId xmlns:a16="http://schemas.microsoft.com/office/drawing/2014/main" id="{087AD19C-1409-4827-9309-A1CF2AFD7716}"/>
              </a:ext>
            </a:extLst>
          </p:cNvPr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trial based on NR: trial setup</a:t>
            </a:r>
          </a:p>
        </p:txBody>
      </p:sp>
    </p:spTree>
    <p:extLst>
      <p:ext uri="{BB962C8B-B14F-4D97-AF65-F5344CB8AC3E}">
        <p14:creationId xmlns:p14="http://schemas.microsoft.com/office/powerpoint/2010/main" val="1796769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97603D5-8017-4DFA-9C34-8C7EA0B988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8" r="7617"/>
          <a:stretch/>
        </p:blipFill>
        <p:spPr>
          <a:xfrm>
            <a:off x="658598" y="2272431"/>
            <a:ext cx="5303157" cy="4369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-3710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7729434-486D-4352-8C84-D8F1E5657555}"/>
              </a:ext>
            </a:extLst>
          </p:cNvPr>
          <p:cNvSpPr txBox="1"/>
          <p:nvPr/>
        </p:nvSpPr>
        <p:spPr>
          <a:xfrm>
            <a:off x="6282070" y="6388583"/>
            <a:ext cx="555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Breathing rate:~0.268Hz</a:t>
            </a:r>
            <a:r>
              <a:rPr lang="zh-CN" altLang="en-US" dirty="0"/>
              <a:t> </a:t>
            </a:r>
            <a:r>
              <a:rPr lang="en-US" altLang="zh-CN" dirty="0"/>
              <a:t>(16 breaths per minute)</a:t>
            </a:r>
            <a:endParaRPr lang="zh-CN" altLang="en-US" dirty="0"/>
          </a:p>
        </p:txBody>
      </p:sp>
      <p:sp>
        <p:nvSpPr>
          <p:cNvPr id="19" name="标题 5">
            <a:extLst>
              <a:ext uri="{FF2B5EF4-FFF2-40B4-BE49-F238E27FC236}">
                <a16:creationId xmlns:a16="http://schemas.microsoft.com/office/drawing/2014/main" id="{E842AB8E-937E-4D0D-8FCF-75CB437F1FD5}"/>
              </a:ext>
            </a:extLst>
          </p:cNvPr>
          <p:cNvSpPr txBox="1"/>
          <p:nvPr/>
        </p:nvSpPr>
        <p:spPr>
          <a:xfrm>
            <a:off x="485659" y="284751"/>
            <a:ext cx="9433845" cy="625520"/>
          </a:xfrm>
          <a:prstGeom prst="rect">
            <a:avLst/>
          </a:prstGeom>
        </p:spPr>
        <p:txBody>
          <a:bodyPr/>
          <a:lstStyle>
            <a:lvl1pPr algn="ctr" defTabSz="128016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Sensing trial based on NR: trial results</a:t>
            </a:r>
          </a:p>
        </p:txBody>
      </p: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F22C0FE7-E974-4AFA-8113-37526DE74C25}"/>
              </a:ext>
            </a:extLst>
          </p:cNvPr>
          <p:cNvCxnSpPr>
            <a:cxnSpLocks/>
          </p:cNvCxnSpPr>
          <p:nvPr/>
        </p:nvCxnSpPr>
        <p:spPr>
          <a:xfrm>
            <a:off x="5457360" y="5550653"/>
            <a:ext cx="182863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7AF92037-6BEA-44DF-ADA3-95798249977C}"/>
              </a:ext>
            </a:extLst>
          </p:cNvPr>
          <p:cNvSpPr txBox="1"/>
          <p:nvPr/>
        </p:nvSpPr>
        <p:spPr>
          <a:xfrm>
            <a:off x="1919122" y="1742778"/>
            <a:ext cx="44669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Target person for breathing monitoring</a:t>
            </a:r>
            <a:endParaRPr lang="zh-CN" altLang="en-US" dirty="0"/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0BCAC046-51FF-4258-B70B-760A4033C4D0}"/>
              </a:ext>
            </a:extLst>
          </p:cNvPr>
          <p:cNvSpPr/>
          <p:nvPr/>
        </p:nvSpPr>
        <p:spPr>
          <a:xfrm>
            <a:off x="4339988" y="4960267"/>
            <a:ext cx="1200712" cy="837085"/>
          </a:xfrm>
          <a:prstGeom prst="ellipse">
            <a:avLst/>
          </a:prstGeom>
          <a:noFill/>
          <a:ln>
            <a:solidFill>
              <a:srgbClr val="FFFF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1A311D57-202E-4814-BBD2-AD4A729E3B2B}"/>
              </a:ext>
            </a:extLst>
          </p:cNvPr>
          <p:cNvCxnSpPr>
            <a:cxnSpLocks/>
          </p:cNvCxnSpPr>
          <p:nvPr/>
        </p:nvCxnSpPr>
        <p:spPr>
          <a:xfrm flipV="1">
            <a:off x="5647101" y="3775615"/>
            <a:ext cx="1477999" cy="11115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:a16="http://schemas.microsoft.com/office/drawing/2014/main" id="{131361E7-2529-4D3A-A63D-89BF1D4C2866}"/>
              </a:ext>
            </a:extLst>
          </p:cNvPr>
          <p:cNvCxnSpPr>
            <a:cxnSpLocks/>
            <a:endCxn id="35" idx="1"/>
          </p:cNvCxnSpPr>
          <p:nvPr/>
        </p:nvCxnSpPr>
        <p:spPr>
          <a:xfrm flipV="1">
            <a:off x="5358744" y="4207415"/>
            <a:ext cx="1766356" cy="4437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1E63E53A-1DD6-41B1-81A0-0E1F930775DB}"/>
              </a:ext>
            </a:extLst>
          </p:cNvPr>
          <p:cNvCxnSpPr>
            <a:cxnSpLocks/>
          </p:cNvCxnSpPr>
          <p:nvPr/>
        </p:nvCxnSpPr>
        <p:spPr>
          <a:xfrm flipV="1">
            <a:off x="3435841" y="2053124"/>
            <a:ext cx="0" cy="77429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id="{2BD2C2C7-312C-4487-BF38-21F9FB9708D5}"/>
              </a:ext>
            </a:extLst>
          </p:cNvPr>
          <p:cNvSpPr/>
          <p:nvPr/>
        </p:nvSpPr>
        <p:spPr>
          <a:xfrm>
            <a:off x="7125100" y="3581019"/>
            <a:ext cx="41108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Amplitude of channel frequency response</a:t>
            </a:r>
            <a:endParaRPr lang="zh-CN" altLang="en-US" dirty="0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31115517-2C4F-412F-B9A9-3301ADA3D3F5}"/>
              </a:ext>
            </a:extLst>
          </p:cNvPr>
          <p:cNvSpPr/>
          <p:nvPr/>
        </p:nvSpPr>
        <p:spPr>
          <a:xfrm>
            <a:off x="7125100" y="4022749"/>
            <a:ext cx="36860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Phase of channel frequency response</a:t>
            </a:r>
            <a:endParaRPr lang="zh-CN" altLang="en-US" dirty="0"/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21B232B6-F1E8-42DD-A295-C5D964BF00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15553" y="4488926"/>
            <a:ext cx="2392756" cy="1830737"/>
          </a:xfrm>
          <a:prstGeom prst="rect">
            <a:avLst/>
          </a:prstGeom>
        </p:spPr>
      </p:pic>
      <p:sp>
        <p:nvSpPr>
          <p:cNvPr id="46" name="矩形 45">
            <a:extLst>
              <a:ext uri="{FF2B5EF4-FFF2-40B4-BE49-F238E27FC236}">
                <a16:creationId xmlns:a16="http://schemas.microsoft.com/office/drawing/2014/main" id="{E7A708FF-8EB3-4D46-AAC4-0E9A3791BE99}"/>
              </a:ext>
            </a:extLst>
          </p:cNvPr>
          <p:cNvSpPr/>
          <p:nvPr/>
        </p:nvSpPr>
        <p:spPr>
          <a:xfrm>
            <a:off x="6528923" y="1967715"/>
            <a:ext cx="5303157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dirty="0"/>
              <a:t>Step 1: channel estimation on 1 PRB based on CSI-RS</a:t>
            </a:r>
          </a:p>
          <a:p>
            <a:r>
              <a:rPr lang="en-US" altLang="zh-CN" dirty="0"/>
              <a:t>Step 2: channel frequency response of Rx 1 ./</a:t>
            </a:r>
            <a:r>
              <a:rPr lang="zh-CN" altLang="en-US" dirty="0"/>
              <a:t> </a:t>
            </a:r>
            <a:r>
              <a:rPr lang="en-US" altLang="zh-CN" dirty="0"/>
              <a:t>channel frequency response of Rx 2 </a:t>
            </a:r>
          </a:p>
          <a:p>
            <a:r>
              <a:rPr lang="en-US" altLang="zh-CN" dirty="0"/>
              <a:t>Step 3: do FFT on the data from Step 2, and get the breathing rate of the target people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A1E4D3A-2FA7-4339-8B45-044C156B15D2}"/>
              </a:ext>
            </a:extLst>
          </p:cNvPr>
          <p:cNvSpPr txBox="1"/>
          <p:nvPr/>
        </p:nvSpPr>
        <p:spPr>
          <a:xfrm>
            <a:off x="1162266" y="1062262"/>
            <a:ext cx="896966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dirty="0"/>
              <a:t>Utilizing the channel frequency response of existing reference signal (e.g., CSI-RS for DL and SRS for UL), the receiver can monitor the breathing rate of the target people.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40806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045" y="27560"/>
            <a:ext cx="103219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Potential Architecture enhancement(s) for Supporting Network based Sensing in R18 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D8D971-C6EC-4D3C-8F13-E31B3F42DB3F}"/>
              </a:ext>
            </a:extLst>
          </p:cNvPr>
          <p:cNvSpPr/>
          <p:nvPr/>
        </p:nvSpPr>
        <p:spPr>
          <a:xfrm>
            <a:off x="419818" y="1258259"/>
            <a:ext cx="11375924" cy="1711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lnSpc>
                <a:spcPct val="150000"/>
              </a:lnSpc>
            </a:pPr>
            <a:r>
              <a:rPr lang="en-US" altLang="zh-CN" dirty="0"/>
              <a:t>1)</a:t>
            </a:r>
            <a:r>
              <a:rPr lang="zh-CN" altLang="en-US" dirty="0"/>
              <a:t> </a:t>
            </a:r>
            <a:r>
              <a:rPr lang="en-US" altLang="zh-CN" dirty="0"/>
              <a:t>Investigate architecture enhancement for sensing by introducing a new Sensing Function and corresponding procedure(s) for sensing control and sensing data report – 3GPP SA2 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2)</a:t>
            </a:r>
            <a:r>
              <a:rPr lang="zh-CN" altLang="en-US" dirty="0"/>
              <a:t> </a:t>
            </a:r>
            <a:r>
              <a:rPr lang="en-US" altLang="zh-CN" dirty="0"/>
              <a:t>Investigate how to handle user privacy </a:t>
            </a:r>
            <a:r>
              <a:rPr lang="zh-CN" altLang="en-US" dirty="0"/>
              <a:t> </a:t>
            </a:r>
            <a:r>
              <a:rPr lang="en-US" altLang="zh-CN" dirty="0"/>
              <a:t>(SA2+SA3)</a:t>
            </a:r>
          </a:p>
          <a:p>
            <a:pPr marL="360363" indent="-360363">
              <a:lnSpc>
                <a:spcPct val="150000"/>
              </a:lnSpc>
            </a:pPr>
            <a:r>
              <a:rPr lang="en-US" altLang="zh-CN" dirty="0"/>
              <a:t>3) Sensing based charging (SA2+SA5-Charging)</a:t>
            </a:r>
          </a:p>
        </p:txBody>
      </p:sp>
      <p:graphicFrame>
        <p:nvGraphicFramePr>
          <p:cNvPr id="100" name="对象 99">
            <a:extLst>
              <a:ext uri="{FF2B5EF4-FFF2-40B4-BE49-F238E27FC236}">
                <a16:creationId xmlns:a16="http://schemas.microsoft.com/office/drawing/2014/main" id="{A730B25D-2DE9-4D9E-A969-26896F47092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3578854"/>
              </p:ext>
            </p:extLst>
          </p:nvPr>
        </p:nvGraphicFramePr>
        <p:xfrm>
          <a:off x="445879" y="3725270"/>
          <a:ext cx="2627312" cy="190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3" name="Visio" r:id="rId6" imgW="3362178" imgH="2152616" progId="Visio.Drawing.15">
                  <p:embed/>
                </p:oleObj>
              </mc:Choice>
              <mc:Fallback>
                <p:oleObj name="Visio" r:id="rId6" imgW="3362178" imgH="2152616" progId="Visio.Drawing.15">
                  <p:embed/>
                  <p:pic>
                    <p:nvPicPr>
                      <p:cNvPr id="100" name="对象 99">
                        <a:extLst>
                          <a:ext uri="{FF2B5EF4-FFF2-40B4-BE49-F238E27FC236}">
                            <a16:creationId xmlns:a16="http://schemas.microsoft.com/office/drawing/2014/main" id="{A730B25D-2DE9-4D9E-A969-26896F4709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5879" y="3725270"/>
                        <a:ext cx="2627312" cy="19034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1" name="对象 100">
            <a:extLst>
              <a:ext uri="{FF2B5EF4-FFF2-40B4-BE49-F238E27FC236}">
                <a16:creationId xmlns:a16="http://schemas.microsoft.com/office/drawing/2014/main" id="{FE6C7932-25FD-42C2-9528-754BE05E22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6600104"/>
              </p:ext>
            </p:extLst>
          </p:nvPr>
        </p:nvGraphicFramePr>
        <p:xfrm>
          <a:off x="6483341" y="3790766"/>
          <a:ext cx="2456473" cy="1805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4" name="Visio" r:id="rId8" imgW="3124251" imgH="2152616" progId="Visio.Drawing.15">
                  <p:embed/>
                </p:oleObj>
              </mc:Choice>
              <mc:Fallback>
                <p:oleObj name="Visio" r:id="rId8" imgW="3124251" imgH="2152616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83341" y="3790766"/>
                        <a:ext cx="2456473" cy="18054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" name="文本框 101">
            <a:extLst>
              <a:ext uri="{FF2B5EF4-FFF2-40B4-BE49-F238E27FC236}">
                <a16:creationId xmlns:a16="http://schemas.microsoft.com/office/drawing/2014/main" id="{9B5474B7-9240-45E2-860E-22F6D979310D}"/>
              </a:ext>
            </a:extLst>
          </p:cNvPr>
          <p:cNvSpPr txBox="1"/>
          <p:nvPr/>
        </p:nvSpPr>
        <p:spPr>
          <a:xfrm>
            <a:off x="340061" y="5839450"/>
            <a:ext cx="2451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r>
              <a:rPr lang="en-US" altLang="zh-CN" dirty="0"/>
              <a:t>Fig1a. Architecture for Sensing Control (per UE)</a:t>
            </a:r>
            <a:endParaRPr lang="en-US" dirty="0"/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6E99ACB2-C00A-486A-9730-4A60739CF12F}"/>
              </a:ext>
            </a:extLst>
          </p:cNvPr>
          <p:cNvSpPr txBox="1"/>
          <p:nvPr/>
        </p:nvSpPr>
        <p:spPr>
          <a:xfrm>
            <a:off x="6577578" y="5870228"/>
            <a:ext cx="2969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Fig2a. Architecture for Sensing Data Report (per UE)</a:t>
            </a:r>
          </a:p>
        </p:txBody>
      </p:sp>
      <p:graphicFrame>
        <p:nvGraphicFramePr>
          <p:cNvPr id="12" name="对象 11">
            <a:extLst>
              <a:ext uri="{FF2B5EF4-FFF2-40B4-BE49-F238E27FC236}">
                <a16:creationId xmlns:a16="http://schemas.microsoft.com/office/drawing/2014/main" id="{91061073-EEB4-4F57-B882-629BEDC0F51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2084366"/>
              </p:ext>
            </p:extLst>
          </p:nvPr>
        </p:nvGraphicFramePr>
        <p:xfrm>
          <a:off x="9547106" y="3757695"/>
          <a:ext cx="2248636" cy="1838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5" name="Visio" r:id="rId10" imgW="2286000" imgH="2152616" progId="Visio.Drawing.15">
                  <p:embed/>
                </p:oleObj>
              </mc:Choice>
              <mc:Fallback>
                <p:oleObj name="Visio" r:id="rId10" imgW="2286000" imgH="2152616" progId="Visio.Drawing.15">
                  <p:embed/>
                  <p:pic>
                    <p:nvPicPr>
                      <p:cNvPr id="101" name="对象 100">
                        <a:extLst>
                          <a:ext uri="{FF2B5EF4-FFF2-40B4-BE49-F238E27FC236}">
                            <a16:creationId xmlns:a16="http://schemas.microsoft.com/office/drawing/2014/main" id="{FE6C7932-25FD-42C2-9528-754BE05E22B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7106" y="3757695"/>
                        <a:ext cx="2248636" cy="183856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文本框 12">
            <a:extLst>
              <a:ext uri="{FF2B5EF4-FFF2-40B4-BE49-F238E27FC236}">
                <a16:creationId xmlns:a16="http://schemas.microsoft.com/office/drawing/2014/main" id="{022E3A61-5690-4E84-A20C-71228660F293}"/>
              </a:ext>
            </a:extLst>
          </p:cNvPr>
          <p:cNvSpPr txBox="1"/>
          <p:nvPr/>
        </p:nvSpPr>
        <p:spPr>
          <a:xfrm>
            <a:off x="9586944" y="5839450"/>
            <a:ext cx="2712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Fig2b. Architecture for Sensing Data Report (per area)</a:t>
            </a:r>
          </a:p>
        </p:txBody>
      </p:sp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id="{52DEC190-417A-47AB-804F-0E8EC93350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966691"/>
              </p:ext>
            </p:extLst>
          </p:nvPr>
        </p:nvGraphicFramePr>
        <p:xfrm>
          <a:off x="3471172" y="3701941"/>
          <a:ext cx="2284164" cy="19075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6" name="Visio" r:id="rId12" imgW="2619343" imgH="2152616" progId="Visio.Drawing.15">
                  <p:embed/>
                </p:oleObj>
              </mc:Choice>
              <mc:Fallback>
                <p:oleObj name="Visio" r:id="rId12" imgW="2619343" imgH="2152616" progId="Visio.Drawing.15">
                  <p:embed/>
                  <p:pic>
                    <p:nvPicPr>
                      <p:cNvPr id="100" name="对象 99">
                        <a:extLst>
                          <a:ext uri="{FF2B5EF4-FFF2-40B4-BE49-F238E27FC236}">
                            <a16:creationId xmlns:a16="http://schemas.microsoft.com/office/drawing/2014/main" id="{A730B25D-2DE9-4D9E-A969-26896F4709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1172" y="3701941"/>
                        <a:ext cx="2284164" cy="190758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93CB151-BB22-43BD-90EC-EAB2274135FC}"/>
              </a:ext>
            </a:extLst>
          </p:cNvPr>
          <p:cNvCxnSpPr>
            <a:cxnSpLocks/>
          </p:cNvCxnSpPr>
          <p:nvPr/>
        </p:nvCxnSpPr>
        <p:spPr>
          <a:xfrm>
            <a:off x="6219645" y="3538881"/>
            <a:ext cx="0" cy="2885345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F2D01246-50B9-40CB-9505-96F3DB0FE344}"/>
              </a:ext>
            </a:extLst>
          </p:cNvPr>
          <p:cNvSpPr txBox="1"/>
          <p:nvPr/>
        </p:nvSpPr>
        <p:spPr>
          <a:xfrm>
            <a:off x="3488081" y="5870228"/>
            <a:ext cx="24510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/>
            </a:lvl1pPr>
          </a:lstStyle>
          <a:p>
            <a:r>
              <a:rPr lang="en-US" altLang="zh-CN" dirty="0"/>
              <a:t>Fig1b. Architecture for Sensing Control (per area)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618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143C85-F806-42EA-8D9F-2B4273960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69152"/>
          </a:xfrm>
        </p:spPr>
        <p:txBody>
          <a:bodyPr>
            <a:normAutofit fontScale="90000"/>
          </a:bodyPr>
          <a:lstStyle/>
          <a:p>
            <a:endParaRPr lang="zh-CN" altLang="en-US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896355A9-FBB2-48A3-ACF4-5E78F1AD64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>
            <a:extLst>
              <a:ext uri="{FF2B5EF4-FFF2-40B4-BE49-F238E27FC236}">
                <a16:creationId xmlns:a16="http://schemas.microsoft.com/office/drawing/2014/main" id="{7993A60F-8B84-4C80-B9EC-B0DDFC9BE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2172647"/>
              </p:ext>
            </p:extLst>
          </p:nvPr>
        </p:nvGraphicFramePr>
        <p:xfrm>
          <a:off x="120587" y="1013519"/>
          <a:ext cx="6144889" cy="57038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8" name="Visio" r:id="rId3" imgW="7800975" imgH="7258050" progId="Visio.Drawing.11">
                  <p:embed/>
                </p:oleObj>
              </mc:Choice>
              <mc:Fallback>
                <p:oleObj name="Visio" r:id="rId3" imgW="7800975" imgH="7258050" progId="Visio.Drawing.11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587" y="1013519"/>
                        <a:ext cx="6144889" cy="57038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id="{1D39ABE3-E6A4-4161-ACE2-D510A6AE5514}"/>
              </a:ext>
            </a:extLst>
          </p:cNvPr>
          <p:cNvSpPr/>
          <p:nvPr/>
        </p:nvSpPr>
        <p:spPr>
          <a:xfrm>
            <a:off x="6361108" y="1550504"/>
            <a:ext cx="5694284" cy="49423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3531C7B-442E-41E3-A129-52B9F9638040}"/>
              </a:ext>
            </a:extLst>
          </p:cNvPr>
          <p:cNvSpPr/>
          <p:nvPr/>
        </p:nvSpPr>
        <p:spPr>
          <a:xfrm>
            <a:off x="6477864" y="1714624"/>
            <a:ext cx="5460771" cy="4463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1400" dirty="0">
                <a:latin typeface="Arial" panose="020B0604020202020204" pitchFamily="34" charset="0"/>
                <a:ea typeface="vivo type CN简 Bold" panose="02000800000000000000" pitchFamily="50" charset="-122"/>
                <a:cs typeface="Arial" panose="020B0604020202020204" pitchFamily="34" charset="0"/>
              </a:rPr>
              <a:t>1.   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AMF receives the Sensing Service Request from AF (via NEF optionally), which may include the target Area/UE ID, the required QoS.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2.    The AMF selects an Sensing Function based on the factors may including the required QoS, Sensing Function capabilities and its load. 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3.    The AMF sends the Sensing Service Request to the Sensing Function 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4.    The Sensing Function selects the RAN-Node and/or UE based on the target Area/UE and decides the sensing method to be used.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5.    The Sensing Function performs sensing procedures with RAN-node to collect sensing data to obtain the sensing result.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6. Sensing measurement based on UE existing measurements or RAN existing/new measurements.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7. Sensing measurement report to SF.</a:t>
            </a:r>
          </a:p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8-10.The Sensing Function returns the Sensing Service Response towards the AMF and AMF returns it to the source of request.</a:t>
            </a:r>
            <a:endParaRPr kumimoji="1" lang="en-US" altLang="zh-CN" sz="1200" dirty="0">
              <a:latin typeface="Arial" panose="020B0604020202020204" pitchFamily="34" charset="0"/>
              <a:ea typeface="vivo type CN简 Bold" panose="02000800000000000000" pitchFamily="50" charset="-122"/>
              <a:cs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D1E6349-78A3-4157-BE00-17510B6B6C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161"/>
            <a:ext cx="12192000" cy="979358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630258E-92D9-4350-97C9-22462357AD7B}"/>
              </a:ext>
            </a:extLst>
          </p:cNvPr>
          <p:cNvSpPr txBox="1"/>
          <p:nvPr/>
        </p:nvSpPr>
        <p:spPr>
          <a:xfrm>
            <a:off x="534351" y="296245"/>
            <a:ext cx="839737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2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Overall procedures(per UE or Per Area)</a:t>
            </a:r>
            <a:endParaRPr kumimoji="1" lang="zh-CN" altLang="en-US" sz="32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62091553-B1CA-491D-A52F-507DB09BE3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89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6" y="299538"/>
            <a:ext cx="1415848" cy="37337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2842"/>
            <a:ext cx="12192000" cy="97935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498" y="300148"/>
            <a:ext cx="1415848" cy="373378"/>
          </a:xfrm>
          <a:prstGeom prst="rect">
            <a:avLst/>
          </a:prstGeom>
        </p:spPr>
      </p:pic>
      <p:sp>
        <p:nvSpPr>
          <p:cNvPr id="17" name="标题 5"/>
          <p:cNvSpPr txBox="1">
            <a:spLocks/>
          </p:cNvSpPr>
          <p:nvPr/>
        </p:nvSpPr>
        <p:spPr>
          <a:xfrm>
            <a:off x="419818" y="360156"/>
            <a:ext cx="6063523" cy="625520"/>
          </a:xfrm>
          <a:prstGeom prst="rect">
            <a:avLst/>
          </a:prstGeom>
        </p:spPr>
        <p:txBody>
          <a:bodyPr/>
          <a:lstStyle>
            <a:lvl1pPr algn="ctr" defTabSz="1279920" rtl="0" eaLnBrk="1" latinLnBrk="0" hangingPunct="1">
              <a:spcBef>
                <a:spcPct val="0"/>
              </a:spcBef>
              <a:buNone/>
              <a:defRPr sz="6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zh-CN" altLang="en-US" sz="2800" dirty="0">
              <a:latin typeface="vivo type CN简 Regular" panose="02000500000000000000" pitchFamily="50" charset="-122"/>
              <a:ea typeface="vivo type CN简 Regular" panose="02000500000000000000" pitchFamily="5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352" y="296245"/>
            <a:ext cx="9701146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kumimoji="1" lang="en-US" altLang="zh-CN" sz="3600" dirty="0">
                <a:solidFill>
                  <a:schemeClr val="bg1"/>
                </a:solidFill>
                <a:latin typeface="vivo type CN简 Bold" panose="02000800000000000000" pitchFamily="50" charset="-122"/>
                <a:ea typeface="vivo type CN简 Bold" panose="02000800000000000000" pitchFamily="50" charset="-122"/>
              </a:rPr>
              <a:t>Proposal for Introduction of sensing in R18</a:t>
            </a:r>
            <a:endParaRPr kumimoji="1" lang="zh-CN" altLang="en-US" sz="3600" dirty="0">
              <a:solidFill>
                <a:schemeClr val="bg1"/>
              </a:solidFill>
              <a:latin typeface="vivo type CN简 Bold" panose="02000800000000000000" pitchFamily="50" charset="-122"/>
              <a:ea typeface="vivo type CN简 Bold" panose="02000800000000000000" pitchFamily="50" charset="-122"/>
            </a:endParaRPr>
          </a:p>
        </p:txBody>
      </p:sp>
      <p:sp>
        <p:nvSpPr>
          <p:cNvPr id="154" name="矩形 9">
            <a:extLst>
              <a:ext uri="{FF2B5EF4-FFF2-40B4-BE49-F238E27FC236}">
                <a16:creationId xmlns:a16="http://schemas.microsoft.com/office/drawing/2014/main" id="{6D4A576E-7D9F-4034-87A1-7316042A4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3265" y="4017413"/>
            <a:ext cx="9640213" cy="21646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Potential standard impact(s) in R18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Architecture enhancement for supporting sensing(SA2, leading)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Alignment with RAN3(RAN3,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dependent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on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SA2</a:t>
            </a:r>
            <a:r>
              <a:rPr lang="zh-CN" altLang="en-US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discussion outcome)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User Privacy(SA2/SA3)</a:t>
            </a:r>
          </a:p>
          <a:p>
            <a:pPr marL="288000" indent="-2160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latin typeface="Arial Unicode MS" panose="020B0604020202020204" pitchFamily="34" charset="-122"/>
                <a:ea typeface="微软雅黑" panose="020B0503020204020204" pitchFamily="34" charset="-122"/>
              </a:rPr>
              <a:t>Charging for sensing(SA5/SA2-Charging)</a:t>
            </a: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4490ECE5-5642-40EB-B2EE-30F735E80566}"/>
              </a:ext>
            </a:extLst>
          </p:cNvPr>
          <p:cNvSpPr/>
          <p:nvPr/>
        </p:nvSpPr>
        <p:spPr>
          <a:xfrm>
            <a:off x="3325586" y="3764866"/>
            <a:ext cx="379843" cy="505095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2ACCF18-869A-4DEE-A5E1-0E175606D4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414" y="1112559"/>
            <a:ext cx="10199914" cy="2617135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19FCB00-98F5-4484-84ED-93D89191645A}"/>
              </a:ext>
            </a:extLst>
          </p:cNvPr>
          <p:cNvSpPr/>
          <p:nvPr/>
        </p:nvSpPr>
        <p:spPr>
          <a:xfrm>
            <a:off x="2754086" y="1042128"/>
            <a:ext cx="1941072" cy="2707662"/>
          </a:xfrm>
          <a:prstGeom prst="roundRect">
            <a:avLst/>
          </a:prstGeom>
          <a:noFill/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6278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118749</TotalTime>
  <Words>1118</Words>
  <Application>Microsoft Office PowerPoint</Application>
  <PresentationFormat>宽屏</PresentationFormat>
  <Paragraphs>150</Paragraphs>
  <Slides>10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 Unicode MS</vt:lpstr>
      <vt:lpstr>vivo Bold</vt:lpstr>
      <vt:lpstr>vivo type CN简 Bold</vt:lpstr>
      <vt:lpstr>vivo type CN简 Regular</vt:lpstr>
      <vt:lpstr>等线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姚健</dc:creator>
  <cp:lastModifiedBy>xiaobo</cp:lastModifiedBy>
  <cp:revision>1411</cp:revision>
  <dcterms:created xsi:type="dcterms:W3CDTF">2019-03-21T01:16:59Z</dcterms:created>
  <dcterms:modified xsi:type="dcterms:W3CDTF">2021-09-08T13:55:35Z</dcterms:modified>
</cp:coreProperties>
</file>